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82" r:id="rId4"/>
    <p:sldId id="257" r:id="rId5"/>
    <p:sldId id="283" r:id="rId6"/>
    <p:sldId id="258" r:id="rId7"/>
    <p:sldId id="284" r:id="rId8"/>
    <p:sldId id="259" r:id="rId9"/>
    <p:sldId id="285" r:id="rId10"/>
    <p:sldId id="260" r:id="rId11"/>
    <p:sldId id="286" r:id="rId12"/>
    <p:sldId id="261" r:id="rId13"/>
    <p:sldId id="281" r:id="rId14"/>
    <p:sldId id="262" r:id="rId15"/>
    <p:sldId id="280" r:id="rId16"/>
    <p:sldId id="264" r:id="rId17"/>
    <p:sldId id="287" r:id="rId18"/>
    <p:sldId id="265" r:id="rId19"/>
    <p:sldId id="276" r:id="rId20"/>
    <p:sldId id="266" r:id="rId21"/>
    <p:sldId id="274" r:id="rId22"/>
    <p:sldId id="267" r:id="rId23"/>
    <p:sldId id="275" r:id="rId24"/>
    <p:sldId id="268" r:id="rId25"/>
    <p:sldId id="288" r:id="rId26"/>
    <p:sldId id="269" r:id="rId27"/>
    <p:sldId id="279" r:id="rId28"/>
    <p:sldId id="270" r:id="rId29"/>
    <p:sldId id="278" r:id="rId30"/>
    <p:sldId id="271" r:id="rId31"/>
    <p:sldId id="277"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mn-cs"/>
      </a:defRPr>
    </a:lvl1pPr>
    <a:lvl2pPr marL="457200" algn="l" rtl="0" fontAlgn="base">
      <a:spcBef>
        <a:spcPct val="0"/>
      </a:spcBef>
      <a:spcAft>
        <a:spcPct val="0"/>
      </a:spcAft>
      <a:defRPr kern="1200">
        <a:solidFill>
          <a:schemeClr val="tx1"/>
        </a:solidFill>
        <a:latin typeface="Lucida Sans Unicode" pitchFamily="34" charset="0"/>
        <a:ea typeface="+mn-ea"/>
        <a:cs typeface="+mn-cs"/>
      </a:defRPr>
    </a:lvl2pPr>
    <a:lvl3pPr marL="914400" algn="l" rtl="0" fontAlgn="base">
      <a:spcBef>
        <a:spcPct val="0"/>
      </a:spcBef>
      <a:spcAft>
        <a:spcPct val="0"/>
      </a:spcAft>
      <a:defRPr kern="1200">
        <a:solidFill>
          <a:schemeClr val="tx1"/>
        </a:solidFill>
        <a:latin typeface="Lucida Sans Unicode" pitchFamily="34" charset="0"/>
        <a:ea typeface="+mn-ea"/>
        <a:cs typeface="+mn-cs"/>
      </a:defRPr>
    </a:lvl3pPr>
    <a:lvl4pPr marL="1371600" algn="l" rtl="0" fontAlgn="base">
      <a:spcBef>
        <a:spcPct val="0"/>
      </a:spcBef>
      <a:spcAft>
        <a:spcPct val="0"/>
      </a:spcAft>
      <a:defRPr kern="1200">
        <a:solidFill>
          <a:schemeClr val="tx1"/>
        </a:solidFill>
        <a:latin typeface="Lucida Sans Unicode" pitchFamily="34" charset="0"/>
        <a:ea typeface="+mn-ea"/>
        <a:cs typeface="+mn-cs"/>
      </a:defRPr>
    </a:lvl4pPr>
    <a:lvl5pPr marL="1828800" algn="l" rtl="0" fontAlgn="base">
      <a:spcBef>
        <a:spcPct val="0"/>
      </a:spcBef>
      <a:spcAft>
        <a:spcPct val="0"/>
      </a:spcAft>
      <a:defRPr kern="1200">
        <a:solidFill>
          <a:schemeClr val="tx1"/>
        </a:solidFill>
        <a:latin typeface="Lucida Sans Unicode" pitchFamily="34" charset="0"/>
        <a:ea typeface="+mn-ea"/>
        <a:cs typeface="+mn-cs"/>
      </a:defRPr>
    </a:lvl5pPr>
    <a:lvl6pPr marL="2286000" algn="l" defTabSz="914400" rtl="0" eaLnBrk="1" latinLnBrk="0" hangingPunct="1">
      <a:defRPr kern="1200">
        <a:solidFill>
          <a:schemeClr val="tx1"/>
        </a:solidFill>
        <a:latin typeface="Lucida Sans Unicode" pitchFamily="34" charset="0"/>
        <a:ea typeface="+mn-ea"/>
        <a:cs typeface="+mn-cs"/>
      </a:defRPr>
    </a:lvl6pPr>
    <a:lvl7pPr marL="2743200" algn="l" defTabSz="914400" rtl="0" eaLnBrk="1" latinLnBrk="0" hangingPunct="1">
      <a:defRPr kern="1200">
        <a:solidFill>
          <a:schemeClr val="tx1"/>
        </a:solidFill>
        <a:latin typeface="Lucida Sans Unicode" pitchFamily="34" charset="0"/>
        <a:ea typeface="+mn-ea"/>
        <a:cs typeface="+mn-cs"/>
      </a:defRPr>
    </a:lvl7pPr>
    <a:lvl8pPr marL="3200400" algn="l" defTabSz="914400" rtl="0" eaLnBrk="1" latinLnBrk="0" hangingPunct="1">
      <a:defRPr kern="1200">
        <a:solidFill>
          <a:schemeClr val="tx1"/>
        </a:solidFill>
        <a:latin typeface="Lucida Sans Unicode" pitchFamily="34" charset="0"/>
        <a:ea typeface="+mn-ea"/>
        <a:cs typeface="+mn-cs"/>
      </a:defRPr>
    </a:lvl8pPr>
    <a:lvl9pPr marL="3657600" algn="l" defTabSz="914400" rtl="0" eaLnBrk="1" latinLnBrk="0" hangingPunct="1">
      <a:defRPr kern="1200">
        <a:solidFill>
          <a:schemeClr val="tx1"/>
        </a:solidFill>
        <a:latin typeface="Lucida Sans Unicod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57799508-C933-4CA3-9A6A-60270856098D}" type="datetimeFigureOut">
              <a:rPr lang="en-US"/>
              <a:pPr>
                <a:defRPr/>
              </a:pPr>
              <a:t>5/23/2012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3089161C-B6F5-48BA-A42A-A2B8F8603F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0D4520C-F813-47C7-A24F-1B6E63E10C80}" type="datetimeFigureOut">
              <a:rPr lang="en-US"/>
              <a:pPr>
                <a:defRPr/>
              </a:pPr>
              <a:t>5/23/2012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D734C82-7605-4658-A98C-52E50E0731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385729A-1F4E-403D-8498-C6FE26C5FF7E}" type="datetimeFigureOut">
              <a:rPr lang="en-US"/>
              <a:pPr>
                <a:defRPr/>
              </a:pPr>
              <a:t>5/23/2012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26BCC5C-8122-4C5E-8759-D915A4E402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BE44815-DA15-4CF7-BE4A-118898888FFE}" type="datetimeFigureOut">
              <a:rPr lang="en-US"/>
              <a:pPr>
                <a:defRPr/>
              </a:pPr>
              <a:t>5/23/2012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FA20655-F372-480C-9E41-F14B4B5E3D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3852689-6A11-4273-B2BD-88153A80FA35}" type="datetimeFigureOut">
              <a:rPr lang="en-US"/>
              <a:pPr>
                <a:defRPr/>
              </a:pPr>
              <a:t>5/23/2012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EEAB2B3-C3A7-4423-8CB7-658638F5A99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ABCC819-37A8-4C87-8605-FDD704E948DA}" type="datetimeFigureOut">
              <a:rPr lang="en-US"/>
              <a:pPr>
                <a:defRPr/>
              </a:pPr>
              <a:t>5/23/2012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163F097-6548-4EAC-BA58-6A314DE3603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C2A505C-3B95-4AF1-AE3D-FFB859D8D822}" type="datetimeFigureOut">
              <a:rPr lang="en-US"/>
              <a:pPr>
                <a:defRPr/>
              </a:pPr>
              <a:t>5/23/2012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55899E4-CBA1-4A7B-B45C-68CE79F2052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A93DC48-68FF-48EE-99B3-147718E4A354}" type="datetimeFigureOut">
              <a:rPr lang="en-US"/>
              <a:pPr>
                <a:defRPr/>
              </a:pPr>
              <a:t>5/23/2012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682BF05E-C62D-4E57-93BF-3325B48D5B1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9EEE271-1C70-43F2-8C43-BA46A52CF889}" type="datetimeFigureOut">
              <a:rPr lang="en-US"/>
              <a:pPr>
                <a:defRPr/>
              </a:pPr>
              <a:t>5/23/2012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50494C2-1652-4B68-812B-7D7A4057E0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5E031FF-63BE-4294-A24B-ACD3068B2AC8}" type="datetimeFigureOut">
              <a:rPr lang="en-US"/>
              <a:pPr>
                <a:defRPr/>
              </a:pPr>
              <a:t>5/23/2012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160551A-977C-4D9C-BFF7-37E193F750A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56D2C755-77F6-4FE4-AB44-B86554DA28E2}" type="datetimeFigureOut">
              <a:rPr lang="en-US"/>
              <a:pPr>
                <a:defRPr/>
              </a:pPr>
              <a:t>5/23/2012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8B1A19F-4CAE-47EF-BBC5-4E98F3CCF69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06C45768-C7BA-41EA-AF03-37E7CC592560}" type="datetimeFigureOut">
              <a:rPr lang="en-US"/>
              <a:pPr>
                <a:defRPr/>
              </a:pPr>
              <a:t>5/23/2012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3CC29C45-1401-42BA-B477-A1C8F47379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1"/>
            <a:ext cx="7772400" cy="1981199"/>
          </a:xfrm>
        </p:spPr>
        <p:txBody>
          <a:bodyPr>
            <a:normAutofit fontScale="90000"/>
          </a:bodyPr>
          <a:lstStyle/>
          <a:p>
            <a:pPr algn="ctr" fontAlgn="auto">
              <a:spcAft>
                <a:spcPts val="0"/>
              </a:spcAft>
              <a:defRPr/>
            </a:pPr>
            <a:r>
              <a:rPr lang="en-US" dirty="0" smtClean="0"/>
              <a:t>15 Ways to Improve Implementation Initiatives</a:t>
            </a:r>
            <a:endParaRPr lang="en-US" dirty="0"/>
          </a:p>
        </p:txBody>
      </p:sp>
      <p:sp>
        <p:nvSpPr>
          <p:cNvPr id="9219" name="Subtitle 4"/>
          <p:cNvSpPr>
            <a:spLocks noGrp="1"/>
          </p:cNvSpPr>
          <p:nvPr>
            <p:ph type="subTitle" idx="1"/>
          </p:nvPr>
        </p:nvSpPr>
        <p:spPr>
          <a:xfrm>
            <a:off x="685800" y="3611563"/>
            <a:ext cx="7772400" cy="1200150"/>
          </a:xfrm>
        </p:spPr>
        <p:txBody>
          <a:bodyPr/>
          <a:lstStyle/>
          <a:p>
            <a:pPr marR="0" algn="ctr"/>
            <a:r>
              <a:rPr lang="en-US" smtClean="0"/>
              <a:t>Notes by Ben Boerkoel, Kent ISD, based on a </a:t>
            </a:r>
          </a:p>
          <a:p>
            <a:pPr marR="0" algn="ctr"/>
            <a:r>
              <a:rPr lang="en-US" smtClean="0"/>
              <a:t>training by Beth Steenwyk – 10.11.11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r>
              <a:rPr lang="en-US" smtClean="0"/>
              <a:t>How will we ensure that stakeholders understand the critical features /non-negotiables (the “looks like, sounds like”) of implementation?</a:t>
            </a:r>
          </a:p>
          <a:p>
            <a:pPr>
              <a:buFont typeface="Wingdings 3" pitchFamily="18" charset="2"/>
              <a:buNone/>
            </a:pPr>
            <a:endParaRPr lang="en-US" smtClean="0"/>
          </a:p>
          <a:p>
            <a:r>
              <a:rPr lang="en-US" smtClean="0"/>
              <a:t>How will we ensure that stakeholders are prepared to implement the non-negotiables?</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Identify Critical Features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4" descr="Critical Features.JPG"/>
          <p:cNvPicPr>
            <a:picLocks noGrp="1" noChangeAspect="1"/>
          </p:cNvPicPr>
          <p:nvPr>
            <p:ph idx="1"/>
          </p:nvPr>
        </p:nvPicPr>
        <p:blipFill>
          <a:blip r:embed="rId2" cstate="print"/>
          <a:srcRect/>
          <a:stretch>
            <a:fillRect/>
          </a:stretch>
        </p:blipFill>
        <p:spPr>
          <a:xfrm>
            <a:off x="2376488" y="2230438"/>
            <a:ext cx="4391025" cy="3028950"/>
          </a:xfrm>
        </p:spPr>
      </p:pic>
      <p:sp>
        <p:nvSpPr>
          <p:cNvPr id="2" name="Title 1"/>
          <p:cNvSpPr>
            <a:spLocks noGrp="1"/>
          </p:cNvSpPr>
          <p:nvPr>
            <p:ph type="title"/>
          </p:nvPr>
        </p:nvSpPr>
        <p:spPr>
          <a:xfrm>
            <a:off x="381000" y="0"/>
            <a:ext cx="8229600" cy="1143000"/>
          </a:xfrm>
        </p:spPr>
        <p:txBody>
          <a:bodyPr/>
          <a:lstStyle/>
          <a:p>
            <a:pPr algn="ctr" fontAlgn="auto">
              <a:spcAft>
                <a:spcPts val="0"/>
              </a:spcAft>
              <a:defRPr/>
            </a:pPr>
            <a:r>
              <a:rPr lang="en-US" dirty="0" smtClean="0"/>
              <a:t>Identify Critical Features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r>
              <a:rPr lang="en-US" smtClean="0"/>
              <a:t>How can we make implementation and outcomes understandable for all stakeholders, including their role in implementation?</a:t>
            </a:r>
          </a:p>
        </p:txBody>
      </p:sp>
      <p:sp>
        <p:nvSpPr>
          <p:cNvPr id="2" name="Title 1"/>
          <p:cNvSpPr>
            <a:spLocks noGrp="1"/>
          </p:cNvSpPr>
          <p:nvPr>
            <p:ph type="title"/>
          </p:nvPr>
        </p:nvSpPr>
        <p:spPr/>
        <p:txBody>
          <a:bodyPr/>
          <a:lstStyle/>
          <a:p>
            <a:pPr fontAlgn="auto">
              <a:spcAft>
                <a:spcPts val="0"/>
              </a:spcAft>
              <a:defRPr/>
            </a:pPr>
            <a:r>
              <a:rPr lang="en-US" dirty="0" smtClean="0"/>
              <a:t>Complexity of Implementation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5" descr="Complexity of Innovation.JPG"/>
          <p:cNvPicPr>
            <a:picLocks noGrp="1" noChangeAspect="1"/>
          </p:cNvPicPr>
          <p:nvPr>
            <p:ph idx="1"/>
          </p:nvPr>
        </p:nvPicPr>
        <p:blipFill>
          <a:blip r:embed="rId2" cstate="print"/>
          <a:srcRect/>
          <a:stretch>
            <a:fillRect/>
          </a:stretch>
        </p:blipFill>
        <p:spPr>
          <a:xfrm>
            <a:off x="1752600" y="914400"/>
            <a:ext cx="5638800" cy="5743575"/>
          </a:xfrm>
        </p:spPr>
      </p:pic>
      <p:sp>
        <p:nvSpPr>
          <p:cNvPr id="2" name="Title 1"/>
          <p:cNvSpPr>
            <a:spLocks noGrp="1"/>
          </p:cNvSpPr>
          <p:nvPr>
            <p:ph type="title"/>
          </p:nvPr>
        </p:nvSpPr>
        <p:spPr>
          <a:xfrm>
            <a:off x="381000" y="0"/>
            <a:ext cx="8229600" cy="1143000"/>
          </a:xfrm>
        </p:spPr>
        <p:txBody>
          <a:bodyPr/>
          <a:lstStyle/>
          <a:p>
            <a:pPr algn="ctr" fontAlgn="auto">
              <a:spcAft>
                <a:spcPts val="0"/>
              </a:spcAft>
              <a:defRPr/>
            </a:pPr>
            <a:r>
              <a:rPr lang="en-US" dirty="0" smtClean="0"/>
              <a:t>Complexity of Innovation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r>
              <a:rPr lang="en-US" smtClean="0"/>
              <a:t>How will we first implement the strategy on a manageable level?</a:t>
            </a:r>
          </a:p>
          <a:p>
            <a:pPr>
              <a:buFont typeface="Wingdings 3" pitchFamily="18" charset="2"/>
              <a:buNone/>
            </a:pPr>
            <a:endParaRPr lang="en-US" smtClean="0"/>
          </a:p>
          <a:p>
            <a:r>
              <a:rPr lang="en-US" smtClean="0"/>
              <a:t>How will we scale the strategy to a larger audience?</a:t>
            </a:r>
          </a:p>
          <a:p>
            <a:pPr lvl="1"/>
            <a:r>
              <a:rPr lang="en-US" smtClean="0"/>
              <a:t>How will the initiative change due to expansion?</a:t>
            </a:r>
          </a:p>
          <a:p>
            <a:pPr lvl="1"/>
            <a:r>
              <a:rPr lang="en-US" smtClean="0"/>
              <a:t>How will you support a scaled version of the initiative?</a:t>
            </a:r>
          </a:p>
          <a:p>
            <a:pPr lvl="1"/>
            <a:r>
              <a:rPr lang="en-US" smtClean="0"/>
              <a:t>What roles and functions need to change to scale the initiative?</a:t>
            </a:r>
          </a:p>
          <a:p>
            <a:pPr lvl="1"/>
            <a:endParaRPr lang="en-US" smtClean="0"/>
          </a:p>
          <a:p>
            <a:pPr lvl="1"/>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Demonstrations and Scaling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5" descr="Demonstrations and Scaling.JPG"/>
          <p:cNvPicPr>
            <a:picLocks noGrp="1" noChangeAspect="1"/>
          </p:cNvPicPr>
          <p:nvPr>
            <p:ph idx="1"/>
          </p:nvPr>
        </p:nvPicPr>
        <p:blipFill>
          <a:blip r:embed="rId2" cstate="print"/>
          <a:srcRect/>
          <a:stretch>
            <a:fillRect/>
          </a:stretch>
        </p:blipFill>
        <p:spPr>
          <a:xfrm>
            <a:off x="2209800" y="1143000"/>
            <a:ext cx="4572000" cy="5495925"/>
          </a:xfrm>
        </p:spPr>
      </p:pic>
      <p:sp>
        <p:nvSpPr>
          <p:cNvPr id="2" name="Title 1"/>
          <p:cNvSpPr>
            <a:spLocks noGrp="1"/>
          </p:cNvSpPr>
          <p:nvPr>
            <p:ph type="title"/>
          </p:nvPr>
        </p:nvSpPr>
        <p:spPr/>
        <p:txBody>
          <a:bodyPr/>
          <a:lstStyle/>
          <a:p>
            <a:pPr algn="ctr" fontAlgn="auto">
              <a:spcAft>
                <a:spcPts val="0"/>
              </a:spcAft>
              <a:defRPr/>
            </a:pPr>
            <a:r>
              <a:rPr lang="en-US" dirty="0" smtClean="0"/>
              <a:t>Demonstrations and Scaling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r>
              <a:rPr lang="en-US" smtClean="0"/>
              <a:t>How will we prepare for and manage/leverage the reactions to the change needed to implement the strategy?</a:t>
            </a:r>
          </a:p>
          <a:p>
            <a:pPr lvl="1"/>
            <a:r>
              <a:rPr lang="en-US" smtClean="0"/>
              <a:t>How will we understand the impact the change will have?</a:t>
            </a:r>
          </a:p>
          <a:p>
            <a:pPr lvl="1"/>
            <a:r>
              <a:rPr lang="en-US" smtClean="0"/>
              <a:t>What will we do to address the elements of change so that implementation will be successful?</a:t>
            </a:r>
          </a:p>
          <a:p>
            <a:pPr lvl="1"/>
            <a:r>
              <a:rPr lang="en-US" smtClean="0"/>
              <a:t>How will we respond when we don’t get the results we wanted?  How will we analyze and identify the factors that may have contributed to the results?</a:t>
            </a:r>
          </a:p>
          <a:p>
            <a:pPr lvl="1"/>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Leveraging</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3" descr="Leveraging.JPG"/>
          <p:cNvPicPr>
            <a:picLocks noGrp="1" noChangeAspect="1"/>
          </p:cNvPicPr>
          <p:nvPr>
            <p:ph idx="1"/>
          </p:nvPr>
        </p:nvPicPr>
        <p:blipFill>
          <a:blip r:embed="rId2" cstate="print"/>
          <a:srcRect/>
          <a:stretch>
            <a:fillRect/>
          </a:stretch>
        </p:blipFill>
        <p:spPr>
          <a:xfrm>
            <a:off x="2352675" y="1624013"/>
            <a:ext cx="4438650" cy="4238625"/>
          </a:xfrm>
        </p:spPr>
      </p:pic>
      <p:sp>
        <p:nvSpPr>
          <p:cNvPr id="2" name="Title 1"/>
          <p:cNvSpPr>
            <a:spLocks noGrp="1"/>
          </p:cNvSpPr>
          <p:nvPr>
            <p:ph type="title"/>
          </p:nvPr>
        </p:nvSpPr>
        <p:spPr/>
        <p:txBody>
          <a:bodyPr/>
          <a:lstStyle/>
          <a:p>
            <a:pPr algn="ctr" fontAlgn="auto">
              <a:spcAft>
                <a:spcPts val="0"/>
              </a:spcAft>
              <a:defRPr/>
            </a:pPr>
            <a:r>
              <a:rPr lang="en-US" dirty="0" smtClean="0"/>
              <a:t>Leveraging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smtClean="0"/>
              <a:t>How will we build capacity to implement the strategy?</a:t>
            </a:r>
          </a:p>
          <a:p>
            <a:pPr marL="621792" lvl="1" fontAlgn="auto">
              <a:spcBef>
                <a:spcPts val="324"/>
              </a:spcBef>
              <a:spcAft>
                <a:spcPts val="0"/>
              </a:spcAft>
              <a:buFont typeface="Verdana"/>
              <a:buChar char="◦"/>
              <a:defRPr/>
            </a:pPr>
            <a:r>
              <a:rPr lang="en-US" dirty="0" smtClean="0"/>
              <a:t>How will we ensure sufficient planned professional learning for all stakeholders involved in implementation?</a:t>
            </a:r>
          </a:p>
          <a:p>
            <a:pPr marL="621792" lvl="1" fontAlgn="auto">
              <a:spcBef>
                <a:spcPts val="324"/>
              </a:spcBef>
              <a:spcAft>
                <a:spcPts val="0"/>
              </a:spcAft>
              <a:buFont typeface="Verdana"/>
              <a:buChar char="◦"/>
              <a:defRPr/>
            </a:pPr>
            <a:r>
              <a:rPr lang="en-US" dirty="0" smtClean="0"/>
              <a:t>How will we ensure that the professional learning is aligned with the professional learning standards?  Has clear goals and outcomes?  Aligns with the needs of the initiative?</a:t>
            </a:r>
          </a:p>
          <a:p>
            <a:pPr marL="621792" lvl="1" fontAlgn="auto">
              <a:spcBef>
                <a:spcPts val="324"/>
              </a:spcBef>
              <a:spcAft>
                <a:spcPts val="0"/>
              </a:spcAft>
              <a:buFont typeface="Verdana"/>
              <a:buChar char="◦"/>
              <a:defRPr/>
            </a:pPr>
            <a:r>
              <a:rPr lang="en-US" dirty="0" smtClean="0"/>
              <a:t>How will we implement a coaching process that is aligned with training outcomes and initiative standards?  How will we provide opportunities for stakeholders to improve their performance?</a:t>
            </a:r>
          </a:p>
          <a:p>
            <a:pPr marL="621792" lvl="1" fontAlgn="auto">
              <a:spcBef>
                <a:spcPts val="324"/>
              </a:spcBef>
              <a:spcAft>
                <a:spcPts val="0"/>
              </a:spcAft>
              <a:buFont typeface="Verdana"/>
              <a:buChar char="◦"/>
              <a:defRPr/>
            </a:pPr>
            <a:r>
              <a:rPr lang="en-US" dirty="0" smtClean="0"/>
              <a:t>How will we embed “looks and sounds like” performance standards related to implementation fidelity within the staff evaluation system?</a:t>
            </a:r>
          </a:p>
          <a:p>
            <a:pPr marL="621792" lvl="1" fontAlgn="auto">
              <a:spcBef>
                <a:spcPts val="324"/>
              </a:spcBef>
              <a:spcAft>
                <a:spcPts val="0"/>
              </a:spcAft>
              <a:buFont typeface="Verdana"/>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Capacity Building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5" descr="Capacity Building.JPG"/>
          <p:cNvPicPr>
            <a:picLocks noGrp="1" noChangeAspect="1"/>
          </p:cNvPicPr>
          <p:nvPr>
            <p:ph idx="1"/>
          </p:nvPr>
        </p:nvPicPr>
        <p:blipFill>
          <a:blip r:embed="rId2" cstate="print"/>
          <a:srcRect/>
          <a:stretch>
            <a:fillRect/>
          </a:stretch>
        </p:blipFill>
        <p:spPr>
          <a:xfrm>
            <a:off x="2133600" y="1089025"/>
            <a:ext cx="4572000" cy="5768975"/>
          </a:xfrm>
        </p:spPr>
      </p:pic>
      <p:sp>
        <p:nvSpPr>
          <p:cNvPr id="2" name="Title 1"/>
          <p:cNvSpPr>
            <a:spLocks noGrp="1"/>
          </p:cNvSpPr>
          <p:nvPr>
            <p:ph type="title"/>
          </p:nvPr>
        </p:nvSpPr>
        <p:spPr>
          <a:xfrm>
            <a:off x="381000" y="0"/>
            <a:ext cx="8229600" cy="1143000"/>
          </a:xfrm>
        </p:spPr>
        <p:txBody>
          <a:bodyPr/>
          <a:lstStyle/>
          <a:p>
            <a:pPr algn="ctr" fontAlgn="auto">
              <a:spcAft>
                <a:spcPts val="0"/>
              </a:spcAft>
              <a:defRPr/>
            </a:pPr>
            <a:r>
              <a:rPr lang="en-US" dirty="0" smtClean="0"/>
              <a:t>Capacity Building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25000" lnSpcReduction="20000"/>
          </a:bodyPr>
          <a:lstStyle/>
          <a:p>
            <a:pPr marL="365760" indent="-256032" fontAlgn="auto">
              <a:spcAft>
                <a:spcPts val="0"/>
              </a:spcAft>
              <a:buFont typeface="Wingdings 3"/>
              <a:buChar char=""/>
              <a:defRPr/>
            </a:pPr>
            <a:r>
              <a:rPr lang="en-US" sz="9600" dirty="0" smtClean="0"/>
              <a:t>How will we create the organizational vision and purpose to ensure that it is shared by all stakeholders?</a:t>
            </a:r>
          </a:p>
          <a:p>
            <a:pPr marL="365760" indent="-256032" fontAlgn="auto">
              <a:spcAft>
                <a:spcPts val="0"/>
              </a:spcAft>
              <a:buFont typeface="Wingdings 3"/>
              <a:buNone/>
              <a:defRPr/>
            </a:pPr>
            <a:endParaRPr lang="en-US" sz="9600" dirty="0" smtClean="0"/>
          </a:p>
          <a:p>
            <a:pPr marL="365760" indent="-256032" fontAlgn="auto">
              <a:spcAft>
                <a:spcPts val="0"/>
              </a:spcAft>
              <a:buFont typeface="Wingdings 3"/>
              <a:buChar char=""/>
              <a:defRPr/>
            </a:pPr>
            <a:r>
              <a:rPr lang="en-US" sz="9600" dirty="0" smtClean="0"/>
              <a:t>How will we ensure a structured and collaborative process to identify and articulate the needs that, when addressed, will allow us to reach our vision and achieve our purpose?</a:t>
            </a:r>
          </a:p>
          <a:p>
            <a:pPr marL="621792" lvl="1" fontAlgn="auto">
              <a:spcBef>
                <a:spcPts val="324"/>
              </a:spcBef>
              <a:spcAft>
                <a:spcPts val="0"/>
              </a:spcAft>
              <a:buFont typeface="Verdana"/>
              <a:buNone/>
              <a:defRPr/>
            </a:pPr>
            <a:endParaRPr lang="en-US" sz="12800" dirty="0"/>
          </a:p>
          <a:p>
            <a:pPr marL="621792" lvl="1" fontAlgn="auto">
              <a:spcBef>
                <a:spcPts val="324"/>
              </a:spcBef>
              <a:spcAft>
                <a:spcPts val="0"/>
              </a:spcAft>
              <a:buFont typeface="Verdana"/>
              <a:buNone/>
              <a:defRPr/>
            </a:pPr>
            <a:endParaRPr lang="en-US" dirty="0" smtClean="0"/>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None/>
              <a:defRPr/>
            </a:pPr>
            <a:r>
              <a:rPr lang="en-US" dirty="0"/>
              <a:t>	</a:t>
            </a:r>
            <a:endParaRPr lang="en-US" dirty="0" smtClean="0"/>
          </a:p>
        </p:txBody>
      </p:sp>
      <p:sp>
        <p:nvSpPr>
          <p:cNvPr id="4" name="Title 3"/>
          <p:cNvSpPr>
            <a:spLocks noGrp="1"/>
          </p:cNvSpPr>
          <p:nvPr>
            <p:ph type="title"/>
          </p:nvPr>
        </p:nvSpPr>
        <p:spPr/>
        <p:txBody>
          <a:bodyPr>
            <a:normAutofit fontScale="90000"/>
          </a:bodyPr>
          <a:lstStyle/>
          <a:p>
            <a:pPr fontAlgn="auto">
              <a:spcAft>
                <a:spcPts val="0"/>
              </a:spcAft>
              <a:defRPr/>
            </a:pPr>
            <a:r>
              <a:rPr lang="en-US" dirty="0" smtClean="0"/>
              <a:t/>
            </a:r>
            <a:br>
              <a:rPr lang="en-US" dirty="0" smtClean="0"/>
            </a:br>
            <a:r>
              <a:rPr lang="en-US" dirty="0" smtClean="0"/>
              <a:t>Shared Vision and Purpose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dirty="0" smtClean="0"/>
              <a:t>How will we ensure that systems are in place to support the necessary changes in roles and functions?</a:t>
            </a:r>
          </a:p>
          <a:p>
            <a:pPr marL="621792" lvl="1" fontAlgn="auto">
              <a:spcBef>
                <a:spcPts val="324"/>
              </a:spcBef>
              <a:spcAft>
                <a:spcPts val="0"/>
              </a:spcAft>
              <a:buFont typeface="Verdana"/>
              <a:buChar char="◦"/>
              <a:defRPr/>
            </a:pPr>
            <a:r>
              <a:rPr lang="en-US" dirty="0" smtClean="0"/>
              <a:t>How will we understand the initiative sufficiently to anticipate the necessary role and function changes within the system?</a:t>
            </a:r>
          </a:p>
          <a:p>
            <a:pPr marL="621792" lvl="1" fontAlgn="auto">
              <a:spcBef>
                <a:spcPts val="324"/>
              </a:spcBef>
              <a:spcAft>
                <a:spcPts val="0"/>
              </a:spcAft>
              <a:buFont typeface="Verdana"/>
              <a:buChar char="◦"/>
              <a:defRPr/>
            </a:pPr>
            <a:r>
              <a:rPr lang="en-US" dirty="0" smtClean="0"/>
              <a:t>How will we align staff and their skills with the competencies needed for accuracy and fluency of implementation?  </a:t>
            </a:r>
          </a:p>
          <a:p>
            <a:pPr marL="621792" lvl="1" fontAlgn="auto">
              <a:spcBef>
                <a:spcPts val="324"/>
              </a:spcBef>
              <a:spcAft>
                <a:spcPts val="0"/>
              </a:spcAft>
              <a:buFont typeface="Verdana"/>
              <a:buChar char="◦"/>
              <a:defRPr/>
            </a:pPr>
            <a:r>
              <a:rPr lang="en-US" dirty="0" smtClean="0"/>
              <a:t>How will we identify and align/develop/change systems to support the accuracy and fluency of the initiative?</a:t>
            </a:r>
          </a:p>
          <a:p>
            <a:pPr marL="621792" lvl="1" fontAlgn="auto">
              <a:spcBef>
                <a:spcPts val="324"/>
              </a:spcBef>
              <a:spcAft>
                <a:spcPts val="0"/>
              </a:spcAft>
              <a:buFont typeface="Verdana"/>
              <a:buChar char="◦"/>
              <a:defRPr/>
            </a:pPr>
            <a:r>
              <a:rPr lang="en-US" dirty="0" smtClean="0"/>
              <a:t>How will we build leadership that is committed to actively supporting the initiative?</a:t>
            </a:r>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Role and Function Change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Content Placeholder 7" descr="Role and Functional Change.JPG"/>
          <p:cNvPicPr>
            <a:picLocks noGrp="1" noChangeAspect="1"/>
          </p:cNvPicPr>
          <p:nvPr>
            <p:ph idx="1"/>
          </p:nvPr>
        </p:nvPicPr>
        <p:blipFill>
          <a:blip r:embed="rId2" cstate="print"/>
          <a:srcRect/>
          <a:stretch>
            <a:fillRect/>
          </a:stretch>
        </p:blipFill>
        <p:spPr>
          <a:xfrm>
            <a:off x="990600" y="1219200"/>
            <a:ext cx="7162800" cy="5284788"/>
          </a:xfrm>
        </p:spPr>
      </p:pic>
      <p:sp>
        <p:nvSpPr>
          <p:cNvPr id="2" name="Title 1"/>
          <p:cNvSpPr>
            <a:spLocks noGrp="1"/>
          </p:cNvSpPr>
          <p:nvPr>
            <p:ph type="title"/>
          </p:nvPr>
        </p:nvSpPr>
        <p:spPr/>
        <p:txBody>
          <a:bodyPr/>
          <a:lstStyle/>
          <a:p>
            <a:pPr algn="ctr" fontAlgn="auto">
              <a:spcAft>
                <a:spcPts val="0"/>
              </a:spcAft>
              <a:defRPr/>
            </a:pPr>
            <a:r>
              <a:rPr lang="en-US" dirty="0" smtClean="0"/>
              <a:t>Role and Functional Change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r>
              <a:rPr lang="en-US" smtClean="0"/>
              <a:t>How will we measure adult implementation and student impact?</a:t>
            </a:r>
          </a:p>
          <a:p>
            <a:pPr lvl="1"/>
            <a:r>
              <a:rPr lang="en-US" smtClean="0"/>
              <a:t>What are the clearly-defined indicators of success?  At what level are these indicators in place?</a:t>
            </a:r>
          </a:p>
          <a:p>
            <a:pPr lvl="1"/>
            <a:r>
              <a:rPr lang="en-US" smtClean="0"/>
              <a:t>What systems are in place to assure data-driven improvement?   What systems are in place to collect and analyze data needed to ensure implementation fidelity?</a:t>
            </a:r>
          </a:p>
          <a:p>
            <a:pPr lvl="1"/>
            <a:r>
              <a:rPr lang="en-US" smtClean="0"/>
              <a:t>How are we ensuring staff competency in effectively using data to problem solve?</a:t>
            </a:r>
          </a:p>
          <a:p>
            <a:pPr lvl="1"/>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Measurement and Progress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Content Placeholder 3" descr="Measurement and Progress.JPG"/>
          <p:cNvPicPr>
            <a:picLocks noGrp="1" noChangeAspect="1"/>
          </p:cNvPicPr>
          <p:nvPr>
            <p:ph idx="1"/>
          </p:nvPr>
        </p:nvPicPr>
        <p:blipFill>
          <a:blip r:embed="rId2" cstate="print"/>
          <a:srcRect/>
          <a:stretch>
            <a:fillRect/>
          </a:stretch>
        </p:blipFill>
        <p:spPr>
          <a:xfrm>
            <a:off x="2366963" y="2201863"/>
            <a:ext cx="4410075" cy="3086100"/>
          </a:xfrm>
        </p:spPr>
      </p:pic>
      <p:sp>
        <p:nvSpPr>
          <p:cNvPr id="2" name="Title 1"/>
          <p:cNvSpPr>
            <a:spLocks noGrp="1"/>
          </p:cNvSpPr>
          <p:nvPr>
            <p:ph type="title"/>
          </p:nvPr>
        </p:nvSpPr>
        <p:spPr/>
        <p:txBody>
          <a:bodyPr/>
          <a:lstStyle/>
          <a:p>
            <a:pPr algn="ctr" fontAlgn="auto">
              <a:spcAft>
                <a:spcPts val="0"/>
              </a:spcAft>
              <a:defRPr/>
            </a:pPr>
            <a:r>
              <a:rPr lang="en-US" dirty="0" smtClean="0"/>
              <a:t>Measurement and Progress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r>
              <a:rPr lang="en-US" smtClean="0"/>
              <a:t>What feedback and support loops are in place to address the following:</a:t>
            </a:r>
          </a:p>
          <a:p>
            <a:pPr lvl="1"/>
            <a:r>
              <a:rPr lang="en-US" smtClean="0"/>
              <a:t>Status/stage of initiative implementation?</a:t>
            </a:r>
          </a:p>
          <a:p>
            <a:pPr lvl="1"/>
            <a:r>
              <a:rPr lang="en-US" smtClean="0"/>
              <a:t>Competencies needed for implementation fidelity?</a:t>
            </a:r>
          </a:p>
          <a:p>
            <a:pPr lvl="1"/>
            <a:r>
              <a:rPr lang="en-US" smtClean="0"/>
              <a:t>Leadership support necessary for initiative sustainability?</a:t>
            </a:r>
          </a:p>
          <a:p>
            <a:pPr lvl="1"/>
            <a:r>
              <a:rPr lang="en-US" smtClean="0"/>
              <a:t>Systems necessary to support initiative implementation?</a:t>
            </a:r>
          </a:p>
          <a:p>
            <a:pPr lvl="1"/>
            <a:r>
              <a:rPr lang="en-US" smtClean="0"/>
              <a:t>Continuous improvement cycles to eliminate barriers and optimize systems to improve implementation</a:t>
            </a:r>
          </a:p>
        </p:txBody>
      </p:sp>
      <p:sp>
        <p:nvSpPr>
          <p:cNvPr id="2" name="Title 1"/>
          <p:cNvSpPr>
            <a:spLocks noGrp="1"/>
          </p:cNvSpPr>
          <p:nvPr>
            <p:ph type="title"/>
          </p:nvPr>
        </p:nvSpPr>
        <p:spPr/>
        <p:txBody>
          <a:bodyPr/>
          <a:lstStyle/>
          <a:p>
            <a:pPr fontAlgn="auto">
              <a:spcAft>
                <a:spcPts val="0"/>
              </a:spcAft>
              <a:defRPr/>
            </a:pPr>
            <a:r>
              <a:rPr lang="en-US" dirty="0" smtClean="0"/>
              <a:t>Feedback and Support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Content Placeholder 5" descr="Feedback and Support.JPG"/>
          <p:cNvPicPr>
            <a:picLocks noGrp="1" noChangeAspect="1"/>
          </p:cNvPicPr>
          <p:nvPr>
            <p:ph idx="1"/>
          </p:nvPr>
        </p:nvPicPr>
        <p:blipFill>
          <a:blip r:embed="rId2" cstate="print"/>
          <a:srcRect/>
          <a:stretch>
            <a:fillRect/>
          </a:stretch>
        </p:blipFill>
        <p:spPr>
          <a:xfrm>
            <a:off x="1066800" y="968375"/>
            <a:ext cx="6781800" cy="5889625"/>
          </a:xfrm>
        </p:spPr>
      </p:pic>
      <p:sp>
        <p:nvSpPr>
          <p:cNvPr id="2" name="Title 1"/>
          <p:cNvSpPr>
            <a:spLocks noGrp="1"/>
          </p:cNvSpPr>
          <p:nvPr>
            <p:ph type="title"/>
          </p:nvPr>
        </p:nvSpPr>
        <p:spPr>
          <a:xfrm>
            <a:off x="457200" y="0"/>
            <a:ext cx="8229600" cy="1143000"/>
          </a:xfrm>
        </p:spPr>
        <p:txBody>
          <a:bodyPr/>
          <a:lstStyle/>
          <a:p>
            <a:pPr algn="ctr" fontAlgn="auto">
              <a:spcAft>
                <a:spcPts val="0"/>
              </a:spcAft>
              <a:defRPr/>
            </a:pPr>
            <a:r>
              <a:rPr lang="en-US" dirty="0" smtClean="0"/>
              <a:t>Feedback and Support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smtClean="0"/>
              <a:t>What are the district and building needs and priorities?</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How will we ensure that district and building initiatives are aligned with needs and priorities?</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How will we ensure that the work of district and building leadership aligns with needs and priorities?</a:t>
            </a:r>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How will we build capacity and alignment across needs and priorities?  How might initiatives address multiple needs and priorities?</a:t>
            </a:r>
          </a:p>
          <a:p>
            <a:pPr marL="621792" lvl="1" fontAlgn="auto">
              <a:spcBef>
                <a:spcPts val="324"/>
              </a:spcBef>
              <a:spcAft>
                <a:spcPts val="0"/>
              </a:spcAft>
              <a:buFont typeface="Verdana"/>
              <a:buNone/>
              <a:defRPr/>
            </a:pPr>
            <a:endParaRPr lang="en-US"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Aligned and Integrated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Content Placeholder 3" descr="Aligned and Integrated.JPG"/>
          <p:cNvPicPr>
            <a:picLocks noGrp="1" noChangeAspect="1"/>
          </p:cNvPicPr>
          <p:nvPr>
            <p:ph idx="1"/>
          </p:nvPr>
        </p:nvPicPr>
        <p:blipFill>
          <a:blip r:embed="rId2" cstate="print"/>
          <a:srcRect/>
          <a:stretch>
            <a:fillRect/>
          </a:stretch>
        </p:blipFill>
        <p:spPr>
          <a:xfrm>
            <a:off x="2957513" y="2439988"/>
            <a:ext cx="3228975" cy="2609850"/>
          </a:xfrm>
        </p:spPr>
      </p:pic>
      <p:sp>
        <p:nvSpPr>
          <p:cNvPr id="2" name="Title 1"/>
          <p:cNvSpPr>
            <a:spLocks noGrp="1"/>
          </p:cNvSpPr>
          <p:nvPr>
            <p:ph type="title"/>
          </p:nvPr>
        </p:nvSpPr>
        <p:spPr/>
        <p:txBody>
          <a:bodyPr/>
          <a:lstStyle/>
          <a:p>
            <a:pPr algn="ctr" fontAlgn="auto">
              <a:spcAft>
                <a:spcPts val="0"/>
              </a:spcAft>
              <a:defRPr/>
            </a:pPr>
            <a:r>
              <a:rPr lang="en-US" dirty="0" smtClean="0"/>
              <a:t>Aligned and Integrated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p:txBody>
          <a:bodyPr/>
          <a:lstStyle/>
          <a:p>
            <a:r>
              <a:rPr lang="en-US" smtClean="0"/>
              <a:t>How will we build capacity and increase alignment between initiatives?</a:t>
            </a:r>
          </a:p>
          <a:p>
            <a:pPr lvl="1"/>
            <a:r>
              <a:rPr lang="en-US" smtClean="0"/>
              <a:t>How will we reduce competition between initiatives?</a:t>
            </a:r>
          </a:p>
          <a:p>
            <a:pPr lvl="1"/>
            <a:r>
              <a:rPr lang="en-US" smtClean="0"/>
              <a:t>How could common functions be leveraged to support the implementation fidelity of multiple initiatives?</a:t>
            </a:r>
          </a:p>
          <a:p>
            <a:pPr lvl="1"/>
            <a:r>
              <a:rPr lang="en-US" smtClean="0"/>
              <a:t>How will we ensure that innitiatives across grade levels support student capacity to ensure coherence of curriculum, instruction, and assessment?</a:t>
            </a:r>
          </a:p>
          <a:p>
            <a:pPr lvl="1"/>
            <a:r>
              <a:rPr lang="en-US" smtClean="0"/>
              <a:t>How can we ensure that school improvement efforts support the integration of initiatives?</a:t>
            </a:r>
          </a:p>
        </p:txBody>
      </p:sp>
      <p:sp>
        <p:nvSpPr>
          <p:cNvPr id="2" name="Title 1"/>
          <p:cNvSpPr>
            <a:spLocks noGrp="1"/>
          </p:cNvSpPr>
          <p:nvPr>
            <p:ph type="title"/>
          </p:nvPr>
        </p:nvSpPr>
        <p:spPr/>
        <p:txBody>
          <a:bodyPr/>
          <a:lstStyle/>
          <a:p>
            <a:pPr fontAlgn="auto">
              <a:spcAft>
                <a:spcPts val="0"/>
              </a:spcAft>
              <a:defRPr/>
            </a:pPr>
            <a:r>
              <a:rPr lang="en-US" dirty="0" smtClean="0"/>
              <a:t>Braiding Initiatives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Content Placeholder 5" descr="Braiding Initiatives.JPG"/>
          <p:cNvPicPr>
            <a:picLocks noGrp="1" noChangeAspect="1"/>
          </p:cNvPicPr>
          <p:nvPr>
            <p:ph idx="1"/>
          </p:nvPr>
        </p:nvPicPr>
        <p:blipFill>
          <a:blip r:embed="rId2" cstate="print"/>
          <a:srcRect/>
          <a:stretch>
            <a:fillRect/>
          </a:stretch>
        </p:blipFill>
        <p:spPr>
          <a:xfrm>
            <a:off x="538163" y="1143000"/>
            <a:ext cx="8023225" cy="5410200"/>
          </a:xfrm>
        </p:spPr>
      </p:pic>
      <p:sp>
        <p:nvSpPr>
          <p:cNvPr id="2" name="Title 1"/>
          <p:cNvSpPr>
            <a:spLocks noGrp="1"/>
          </p:cNvSpPr>
          <p:nvPr>
            <p:ph type="title"/>
          </p:nvPr>
        </p:nvSpPr>
        <p:spPr>
          <a:xfrm>
            <a:off x="457200" y="0"/>
            <a:ext cx="8229600" cy="1143000"/>
          </a:xfrm>
        </p:spPr>
        <p:txBody>
          <a:bodyPr/>
          <a:lstStyle/>
          <a:p>
            <a:pPr algn="ctr" fontAlgn="auto">
              <a:spcAft>
                <a:spcPts val="0"/>
              </a:spcAft>
              <a:defRPr/>
            </a:pPr>
            <a:r>
              <a:rPr lang="en-US" dirty="0" smtClean="0"/>
              <a:t>Braiding Initiatives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7" descr="Shared Vision and Purpose.JPG"/>
          <p:cNvPicPr>
            <a:picLocks noGrp="1" noChangeAspect="1"/>
          </p:cNvPicPr>
          <p:nvPr>
            <p:ph idx="1"/>
          </p:nvPr>
        </p:nvPicPr>
        <p:blipFill>
          <a:blip r:embed="rId2" cstate="print"/>
          <a:srcRect/>
          <a:stretch>
            <a:fillRect/>
          </a:stretch>
        </p:blipFill>
        <p:spPr>
          <a:xfrm>
            <a:off x="2057400" y="915988"/>
            <a:ext cx="4876800" cy="5942012"/>
          </a:xfrm>
        </p:spPr>
      </p:pic>
      <p:sp>
        <p:nvSpPr>
          <p:cNvPr id="2" name="Title 1"/>
          <p:cNvSpPr>
            <a:spLocks noGrp="1"/>
          </p:cNvSpPr>
          <p:nvPr>
            <p:ph type="title"/>
          </p:nvPr>
        </p:nvSpPr>
        <p:spPr>
          <a:xfrm>
            <a:off x="381000" y="0"/>
            <a:ext cx="8229600" cy="1143000"/>
          </a:xfrm>
        </p:spPr>
        <p:txBody>
          <a:bodyPr/>
          <a:lstStyle/>
          <a:p>
            <a:pPr algn="ctr" fontAlgn="auto">
              <a:spcAft>
                <a:spcPts val="0"/>
              </a:spcAft>
              <a:defRPr/>
            </a:pPr>
            <a:r>
              <a:rPr lang="en-US" dirty="0" smtClean="0"/>
              <a:t>Shared Vision and Purpose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r>
              <a:rPr lang="en-US" dirty="0" smtClean="0"/>
              <a:t>How will we develop, support, and activate the leadership characteristics necessary to support implementation in an environment of change?</a:t>
            </a:r>
          </a:p>
          <a:p>
            <a:pPr marL="621792" lvl="1" fontAlgn="auto">
              <a:spcBef>
                <a:spcPts val="324"/>
              </a:spcBef>
              <a:spcAft>
                <a:spcPts val="0"/>
              </a:spcAft>
              <a:buFont typeface="Verdana"/>
              <a:buChar char="◦"/>
              <a:defRPr/>
            </a:pPr>
            <a:r>
              <a:rPr lang="en-US" dirty="0" smtClean="0"/>
              <a:t>Technical leadership  - Does the leadership have the skills to support and evaluate technical implementation of the chosen strategy/activity?</a:t>
            </a:r>
            <a:endParaRPr lang="en-US" b="1" dirty="0" smtClean="0">
              <a:solidFill>
                <a:srgbClr val="0000FF"/>
              </a:solidFill>
            </a:endParaRP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r>
              <a:rPr lang="en-US" dirty="0" smtClean="0"/>
              <a:t>Adaptive leadership – Does the leadership have skills such as conflict management, collaboration, and servant leadership to evaluate and address issues beyond technical implementation? (E.g. cultural issues) and to devise solutions beyond technical solutions?</a:t>
            </a:r>
          </a:p>
          <a:p>
            <a:pPr marL="621792" lvl="1" fontAlgn="auto">
              <a:spcBef>
                <a:spcPts val="324"/>
              </a:spcBef>
              <a:spcAft>
                <a:spcPts val="0"/>
              </a:spcAft>
              <a:buFont typeface="Verdana"/>
              <a:buNone/>
              <a:defRPr/>
            </a:pPr>
            <a:r>
              <a:rPr lang="en-US" dirty="0" smtClean="0"/>
              <a:t> </a:t>
            </a:r>
          </a:p>
          <a:p>
            <a:pPr marL="365760" indent="-256032" fontAlgn="auto">
              <a:spcAft>
                <a:spcPts val="0"/>
              </a:spcAft>
              <a:buFont typeface="Wingdings 3"/>
              <a:buChar char=""/>
              <a:defRPr/>
            </a:pPr>
            <a:r>
              <a:rPr lang="en-US" dirty="0" smtClean="0"/>
              <a:t>How will we develop distributed and shared leadership?</a:t>
            </a:r>
          </a:p>
          <a:p>
            <a:pPr marL="621792" lvl="1" fontAlgn="auto">
              <a:spcBef>
                <a:spcPts val="324"/>
              </a:spcBef>
              <a:spcAft>
                <a:spcPts val="0"/>
              </a:spcAft>
              <a:buFont typeface="Verdana"/>
              <a:buNone/>
              <a:defRPr/>
            </a:pPr>
            <a:endParaRPr lang="en-US" dirty="0" smtClean="0"/>
          </a:p>
          <a:p>
            <a:pPr marL="621792" lvl="1" fontAlgn="auto">
              <a:spcBef>
                <a:spcPts val="324"/>
              </a:spcBef>
              <a:spcAft>
                <a:spcPts val="0"/>
              </a:spcAft>
              <a:buFont typeface="Verdana"/>
              <a:buChar char="◦"/>
              <a:defRPr/>
            </a:pPr>
            <a:endParaRPr lang="en-US" dirty="0"/>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Leadership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Content Placeholder 5" descr="Leadership.JPG"/>
          <p:cNvPicPr>
            <a:picLocks noGrp="1" noChangeAspect="1"/>
          </p:cNvPicPr>
          <p:nvPr>
            <p:ph idx="1"/>
          </p:nvPr>
        </p:nvPicPr>
        <p:blipFill>
          <a:blip r:embed="rId2" cstate="print"/>
          <a:srcRect/>
          <a:stretch>
            <a:fillRect/>
          </a:stretch>
        </p:blipFill>
        <p:spPr>
          <a:xfrm>
            <a:off x="2319338" y="1528763"/>
            <a:ext cx="4505325" cy="4429125"/>
          </a:xfrm>
        </p:spPr>
      </p:pic>
      <p:sp>
        <p:nvSpPr>
          <p:cNvPr id="2" name="Title 1"/>
          <p:cNvSpPr>
            <a:spLocks noGrp="1"/>
          </p:cNvSpPr>
          <p:nvPr>
            <p:ph type="title"/>
          </p:nvPr>
        </p:nvSpPr>
        <p:spPr>
          <a:xfrm>
            <a:off x="457200" y="0"/>
            <a:ext cx="8229600" cy="1143000"/>
          </a:xfrm>
        </p:spPr>
        <p:txBody>
          <a:bodyPr/>
          <a:lstStyle/>
          <a:p>
            <a:pPr algn="ctr" fontAlgn="auto">
              <a:spcAft>
                <a:spcPts val="0"/>
              </a:spcAft>
              <a:defRPr/>
            </a:pPr>
            <a:r>
              <a:rPr lang="en-US" dirty="0" smtClean="0"/>
              <a:t>Leadership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r>
              <a:rPr lang="en-US" smtClean="0"/>
              <a:t>How will we communicate the need so all stakeholders clearly understand and own it?</a:t>
            </a:r>
          </a:p>
          <a:p>
            <a:pPr>
              <a:buFont typeface="Wingdings 3" pitchFamily="18" charset="2"/>
              <a:buNone/>
            </a:pPr>
            <a:endParaRPr lang="en-US" smtClean="0"/>
          </a:p>
          <a:p>
            <a:r>
              <a:rPr lang="en-US" smtClean="0"/>
              <a:t>How will we communicate the plan/solution so that everyone understands their role in implementing the solution?</a:t>
            </a:r>
          </a:p>
          <a:p>
            <a:pPr lvl="1"/>
            <a:r>
              <a:rPr lang="en-US" smtClean="0"/>
              <a:t>How will be ensure a consistent message?</a:t>
            </a:r>
          </a:p>
          <a:p>
            <a:pPr lvl="1"/>
            <a:r>
              <a:rPr lang="en-US" smtClean="0"/>
              <a:t>What context will amplify the message?</a:t>
            </a:r>
          </a:p>
          <a:p>
            <a:pPr lvl="1"/>
            <a:r>
              <a:rPr lang="en-US" smtClean="0"/>
              <a:t>What timing would amplify the message?</a:t>
            </a:r>
          </a:p>
        </p:txBody>
      </p:sp>
      <p:sp>
        <p:nvSpPr>
          <p:cNvPr id="2" name="Title 1"/>
          <p:cNvSpPr>
            <a:spLocks noGrp="1"/>
          </p:cNvSpPr>
          <p:nvPr>
            <p:ph type="title"/>
          </p:nvPr>
        </p:nvSpPr>
        <p:spPr/>
        <p:txBody>
          <a:bodyPr/>
          <a:lstStyle/>
          <a:p>
            <a:pPr fontAlgn="auto">
              <a:spcAft>
                <a:spcPts val="0"/>
              </a:spcAft>
              <a:defRPr/>
            </a:pPr>
            <a:r>
              <a:rPr lang="en-US" dirty="0" smtClean="0"/>
              <a:t>Communication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5" descr="Communication.JPG"/>
          <p:cNvPicPr>
            <a:picLocks noGrp="1" noChangeAspect="1"/>
          </p:cNvPicPr>
          <p:nvPr>
            <p:ph idx="1"/>
          </p:nvPr>
        </p:nvPicPr>
        <p:blipFill>
          <a:blip r:embed="rId2" cstate="print"/>
          <a:srcRect/>
          <a:stretch>
            <a:fillRect/>
          </a:stretch>
        </p:blipFill>
        <p:spPr>
          <a:xfrm>
            <a:off x="2727325" y="1481138"/>
            <a:ext cx="3689350" cy="4525962"/>
          </a:xfrm>
        </p:spPr>
      </p:pic>
      <p:sp>
        <p:nvSpPr>
          <p:cNvPr id="2" name="Title 1"/>
          <p:cNvSpPr>
            <a:spLocks noGrp="1"/>
          </p:cNvSpPr>
          <p:nvPr>
            <p:ph type="title"/>
          </p:nvPr>
        </p:nvSpPr>
        <p:spPr>
          <a:xfrm>
            <a:off x="457200" y="0"/>
            <a:ext cx="8229600" cy="1143000"/>
          </a:xfrm>
        </p:spPr>
        <p:txBody>
          <a:bodyPr/>
          <a:lstStyle/>
          <a:p>
            <a:pPr algn="ctr" fontAlgn="auto">
              <a:spcAft>
                <a:spcPts val="0"/>
              </a:spcAft>
              <a:defRPr/>
            </a:pPr>
            <a:r>
              <a:rPr lang="en-US" dirty="0" smtClean="0"/>
              <a:t>Communication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365760" indent="-256032" fontAlgn="auto">
              <a:spcAft>
                <a:spcPts val="0"/>
              </a:spcAft>
              <a:buFont typeface="Wingdings 3"/>
              <a:buChar char=""/>
              <a:defRPr/>
            </a:pPr>
            <a:r>
              <a:rPr lang="en-US" dirty="0" smtClean="0"/>
              <a:t>What is the process to identify and articulate the need?</a:t>
            </a:r>
          </a:p>
          <a:p>
            <a:pPr marL="621792" lvl="1" fontAlgn="auto">
              <a:spcBef>
                <a:spcPts val="324"/>
              </a:spcBef>
              <a:spcAft>
                <a:spcPts val="0"/>
              </a:spcAft>
              <a:buFont typeface="Verdana"/>
              <a:buChar char="◦"/>
              <a:defRPr/>
            </a:pPr>
            <a:r>
              <a:rPr lang="en-US" dirty="0" smtClean="0"/>
              <a:t>Who will participate in the selection process?</a:t>
            </a:r>
          </a:p>
          <a:p>
            <a:pPr marL="621792" lvl="1" fontAlgn="auto">
              <a:spcBef>
                <a:spcPts val="324"/>
              </a:spcBef>
              <a:spcAft>
                <a:spcPts val="0"/>
              </a:spcAft>
              <a:buFont typeface="Verdana"/>
              <a:buChar char="◦"/>
              <a:defRPr/>
            </a:pPr>
            <a:r>
              <a:rPr lang="en-US" dirty="0" smtClean="0"/>
              <a:t>What data will be used to determine the need?</a:t>
            </a:r>
          </a:p>
          <a:p>
            <a:pPr marL="621792" lvl="1" fontAlgn="auto">
              <a:spcBef>
                <a:spcPts val="324"/>
              </a:spcBef>
              <a:spcAft>
                <a:spcPts val="0"/>
              </a:spcAft>
              <a:buFont typeface="Verdana"/>
              <a:buChar char="◦"/>
              <a:defRPr/>
            </a:pPr>
            <a:r>
              <a:rPr lang="en-US" dirty="0" smtClean="0"/>
              <a:t>How will we insure that the “right” people own the need? </a:t>
            </a:r>
          </a:p>
          <a:p>
            <a:pPr marL="621792" lvl="1" fontAlgn="auto">
              <a:spcBef>
                <a:spcPts val="324"/>
              </a:spcBef>
              <a:spcAft>
                <a:spcPts val="0"/>
              </a:spcAft>
              <a:buFont typeface="Verdana"/>
              <a:buChar char="◦"/>
              <a:defRPr/>
            </a:pPr>
            <a:r>
              <a:rPr lang="en-US" dirty="0" smtClean="0"/>
              <a:t>If there is turnover, how will we re-establish the need with new implementers?</a:t>
            </a:r>
          </a:p>
          <a:p>
            <a:pPr marL="621792" lvl="1" fontAlgn="auto">
              <a:spcBef>
                <a:spcPts val="324"/>
              </a:spcBef>
              <a:spcAft>
                <a:spcPts val="0"/>
              </a:spcAft>
              <a:buFont typeface="Verdana"/>
              <a:buNone/>
              <a:defRPr/>
            </a:pPr>
            <a:endParaRPr lang="en-US" dirty="0" smtClean="0"/>
          </a:p>
          <a:p>
            <a:pPr marL="365760" indent="-256032" fontAlgn="auto">
              <a:spcAft>
                <a:spcPts val="0"/>
              </a:spcAft>
              <a:buFont typeface="Wingdings 3"/>
              <a:buChar char=""/>
              <a:defRPr/>
            </a:pPr>
            <a:r>
              <a:rPr lang="en-US" dirty="0" smtClean="0"/>
              <a:t>What process will we use to select the solution/project/strategy?</a:t>
            </a:r>
          </a:p>
          <a:p>
            <a:pPr marL="621792" lvl="1" fontAlgn="auto">
              <a:spcBef>
                <a:spcPts val="324"/>
              </a:spcBef>
              <a:spcAft>
                <a:spcPts val="0"/>
              </a:spcAft>
              <a:buFont typeface="Verdana"/>
              <a:buChar char="◦"/>
              <a:defRPr/>
            </a:pPr>
            <a:r>
              <a:rPr lang="en-US" dirty="0" smtClean="0"/>
              <a:t>Who will participate in the selection process?</a:t>
            </a:r>
          </a:p>
          <a:p>
            <a:pPr marL="621792" lvl="1" fontAlgn="auto">
              <a:spcBef>
                <a:spcPts val="324"/>
              </a:spcBef>
              <a:spcAft>
                <a:spcPts val="0"/>
              </a:spcAft>
              <a:buFont typeface="Verdana"/>
              <a:buChar char="◦"/>
              <a:defRPr/>
            </a:pPr>
            <a:r>
              <a:rPr lang="en-US" dirty="0" smtClean="0"/>
              <a:t>What research will be used to identify the solution?</a:t>
            </a: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Selection Process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5" descr="Selection Process.JPG"/>
          <p:cNvPicPr>
            <a:picLocks noGrp="1" noChangeAspect="1"/>
          </p:cNvPicPr>
          <p:nvPr>
            <p:ph idx="1"/>
          </p:nvPr>
        </p:nvPicPr>
        <p:blipFill>
          <a:blip r:embed="rId2" cstate="print"/>
          <a:srcRect/>
          <a:stretch>
            <a:fillRect/>
          </a:stretch>
        </p:blipFill>
        <p:spPr>
          <a:xfrm>
            <a:off x="2209800" y="914400"/>
            <a:ext cx="4419600" cy="5761038"/>
          </a:xfrm>
        </p:spPr>
      </p:pic>
      <p:sp>
        <p:nvSpPr>
          <p:cNvPr id="2" name="Title 1"/>
          <p:cNvSpPr>
            <a:spLocks noGrp="1"/>
          </p:cNvSpPr>
          <p:nvPr>
            <p:ph type="title"/>
          </p:nvPr>
        </p:nvSpPr>
        <p:spPr>
          <a:xfrm>
            <a:off x="381000" y="0"/>
            <a:ext cx="8229600" cy="1143000"/>
          </a:xfrm>
        </p:spPr>
        <p:txBody>
          <a:bodyPr/>
          <a:lstStyle/>
          <a:p>
            <a:pPr algn="ctr" fontAlgn="auto">
              <a:spcAft>
                <a:spcPts val="0"/>
              </a:spcAft>
              <a:defRPr/>
            </a:pPr>
            <a:r>
              <a:rPr lang="en-US" dirty="0" smtClean="0"/>
              <a:t>Selection Process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smtClean="0"/>
              <a:t>How do we help people get ready to adopt the process?</a:t>
            </a:r>
          </a:p>
          <a:p>
            <a:pPr marL="621792" lvl="1" fontAlgn="auto">
              <a:spcBef>
                <a:spcPts val="324"/>
              </a:spcBef>
              <a:spcAft>
                <a:spcPts val="0"/>
              </a:spcAft>
              <a:buFont typeface="Verdana"/>
              <a:buChar char="◦"/>
              <a:defRPr/>
            </a:pPr>
            <a:r>
              <a:rPr lang="en-US" dirty="0" smtClean="0"/>
              <a:t>How will we build consensus?</a:t>
            </a:r>
          </a:p>
          <a:p>
            <a:pPr marL="621792" lvl="1" fontAlgn="auto">
              <a:spcBef>
                <a:spcPts val="324"/>
              </a:spcBef>
              <a:spcAft>
                <a:spcPts val="0"/>
              </a:spcAft>
              <a:buFont typeface="Verdana"/>
              <a:buChar char="◦"/>
              <a:defRPr/>
            </a:pPr>
            <a:r>
              <a:rPr lang="en-US" dirty="0" smtClean="0"/>
              <a:t>How will we build shared purpose?</a:t>
            </a:r>
          </a:p>
          <a:p>
            <a:pPr marL="621792" lvl="1" fontAlgn="auto">
              <a:spcBef>
                <a:spcPts val="324"/>
              </a:spcBef>
              <a:spcAft>
                <a:spcPts val="0"/>
              </a:spcAft>
              <a:buFont typeface="Verdana"/>
              <a:buChar char="◦"/>
              <a:defRPr/>
            </a:pPr>
            <a:r>
              <a:rPr lang="en-US" dirty="0" smtClean="0"/>
              <a:t>How will be build ownership?</a:t>
            </a:r>
          </a:p>
          <a:p>
            <a:pPr marL="621792" lvl="1" fontAlgn="auto">
              <a:spcBef>
                <a:spcPts val="324"/>
              </a:spcBef>
              <a:spcAft>
                <a:spcPts val="0"/>
              </a:spcAft>
              <a:buFont typeface="Verdana"/>
              <a:buNone/>
              <a:defRPr/>
            </a:pPr>
            <a:endParaRPr lang="en-US" dirty="0" smtClean="0"/>
          </a:p>
          <a:p>
            <a:pPr marL="365760" indent="-256032" fontAlgn="auto">
              <a:spcAft>
                <a:spcPts val="0"/>
              </a:spcAft>
              <a:buFont typeface="Wingdings 3"/>
              <a:buChar char=""/>
              <a:defRPr/>
            </a:pPr>
            <a:r>
              <a:rPr lang="en-US" dirty="0" smtClean="0"/>
              <a:t>How do we help people get ready to implement the process?</a:t>
            </a:r>
          </a:p>
          <a:p>
            <a:pPr marL="621792" lvl="1" fontAlgn="auto">
              <a:spcBef>
                <a:spcPts val="324"/>
              </a:spcBef>
              <a:spcAft>
                <a:spcPts val="0"/>
              </a:spcAft>
              <a:buFont typeface="Verdana"/>
              <a:buChar char="◦"/>
              <a:defRPr/>
            </a:pPr>
            <a:r>
              <a:rPr lang="en-US" dirty="0" smtClean="0"/>
              <a:t>How will we ensure that those implementing the process have the competencies needed to implement with fidelity?</a:t>
            </a:r>
          </a:p>
          <a:p>
            <a:pPr marL="621792" lvl="1" fontAlgn="auto">
              <a:spcBef>
                <a:spcPts val="324"/>
              </a:spcBef>
              <a:spcAft>
                <a:spcPts val="0"/>
              </a:spcAft>
              <a:buFont typeface="Verdana"/>
              <a:buChar char="◦"/>
              <a:defRPr/>
            </a:pPr>
            <a:r>
              <a:rPr lang="en-US" dirty="0" smtClean="0"/>
              <a:t>How will we ensure that leadership understands the process to the extent necessary to support it?</a:t>
            </a:r>
          </a:p>
          <a:p>
            <a:pPr marL="621792" lvl="1" fontAlgn="auto">
              <a:spcBef>
                <a:spcPts val="324"/>
              </a:spcBef>
              <a:spcAft>
                <a:spcPts val="0"/>
              </a:spcAft>
              <a:buFont typeface="Verdana"/>
              <a:buChar char="◦"/>
              <a:defRPr/>
            </a:pPr>
            <a:r>
              <a:rPr lang="en-US" dirty="0" smtClean="0"/>
              <a:t>How will we ensure that all systems are in place to support implementation?</a:t>
            </a:r>
            <a:endParaRPr lang="en-US" dirty="0"/>
          </a:p>
        </p:txBody>
      </p:sp>
      <p:sp>
        <p:nvSpPr>
          <p:cNvPr id="2" name="Title 1"/>
          <p:cNvSpPr>
            <a:spLocks noGrp="1"/>
          </p:cNvSpPr>
          <p:nvPr>
            <p:ph type="title"/>
          </p:nvPr>
        </p:nvSpPr>
        <p:spPr/>
        <p:txBody>
          <a:bodyPr/>
          <a:lstStyle/>
          <a:p>
            <a:pPr fontAlgn="auto">
              <a:spcAft>
                <a:spcPts val="0"/>
              </a:spcAft>
              <a:defRPr/>
            </a:pPr>
            <a:r>
              <a:rPr lang="en-US" dirty="0" smtClean="0"/>
              <a:t>Readiness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5" descr="Readiness.JPG"/>
          <p:cNvPicPr>
            <a:picLocks noGrp="1" noChangeAspect="1"/>
          </p:cNvPicPr>
          <p:nvPr>
            <p:ph idx="1"/>
          </p:nvPr>
        </p:nvPicPr>
        <p:blipFill>
          <a:blip r:embed="rId2" cstate="print"/>
          <a:srcRect/>
          <a:stretch>
            <a:fillRect/>
          </a:stretch>
        </p:blipFill>
        <p:spPr>
          <a:xfrm>
            <a:off x="1447800" y="838200"/>
            <a:ext cx="6400800" cy="5835650"/>
          </a:xfrm>
        </p:spPr>
      </p:pic>
      <p:sp>
        <p:nvSpPr>
          <p:cNvPr id="2" name="Title 1"/>
          <p:cNvSpPr>
            <a:spLocks noGrp="1"/>
          </p:cNvSpPr>
          <p:nvPr>
            <p:ph type="title"/>
          </p:nvPr>
        </p:nvSpPr>
        <p:spPr>
          <a:xfrm>
            <a:off x="457200" y="0"/>
            <a:ext cx="8229600" cy="1143000"/>
          </a:xfrm>
        </p:spPr>
        <p:txBody>
          <a:bodyPr/>
          <a:lstStyle/>
          <a:p>
            <a:pPr algn="ctr" fontAlgn="auto">
              <a:spcAft>
                <a:spcPts val="0"/>
              </a:spcAft>
              <a:defRPr/>
            </a:pPr>
            <a:r>
              <a:rPr lang="en-US" dirty="0" smtClean="0"/>
              <a:t>Readiness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565</TotalTime>
  <Words>1099</Words>
  <Application>Microsoft Office PowerPoint</Application>
  <PresentationFormat>On-screen Show (4:3)</PresentationFormat>
  <Paragraphs>119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15 Ways to Improve Implementation Initiatives</vt:lpstr>
      <vt:lpstr> Shared Vision and Purpose</vt:lpstr>
      <vt:lpstr>Shared Vision and Purpose</vt:lpstr>
      <vt:lpstr>Communication</vt:lpstr>
      <vt:lpstr>Communication</vt:lpstr>
      <vt:lpstr>Selection Process</vt:lpstr>
      <vt:lpstr>Selection Process</vt:lpstr>
      <vt:lpstr>Readiness</vt:lpstr>
      <vt:lpstr>Readiness</vt:lpstr>
      <vt:lpstr>Identify Critical Features</vt:lpstr>
      <vt:lpstr>Identify Critical Features</vt:lpstr>
      <vt:lpstr>Complexity of Implementation</vt:lpstr>
      <vt:lpstr>Complexity of Innovation</vt:lpstr>
      <vt:lpstr>Demonstrations and Scaling</vt:lpstr>
      <vt:lpstr>Demonstrations and Scaling</vt:lpstr>
      <vt:lpstr>Leveraging</vt:lpstr>
      <vt:lpstr>Leveraging</vt:lpstr>
      <vt:lpstr>Capacity Building</vt:lpstr>
      <vt:lpstr>Capacity Building</vt:lpstr>
      <vt:lpstr>Role and Function Change</vt:lpstr>
      <vt:lpstr>Role and Functional Change</vt:lpstr>
      <vt:lpstr>Measurement and Progress</vt:lpstr>
      <vt:lpstr>Measurement and Progress</vt:lpstr>
      <vt:lpstr>Feedback and Support</vt:lpstr>
      <vt:lpstr>Feedback and Support</vt:lpstr>
      <vt:lpstr>Aligned and Integrated</vt:lpstr>
      <vt:lpstr>Aligned and Integrated</vt:lpstr>
      <vt:lpstr>Braiding Initiatives</vt:lpstr>
      <vt:lpstr>Braiding Initiatives</vt:lpstr>
      <vt:lpstr>Leadership</vt:lpstr>
      <vt:lpstr>Leadership</vt:lpstr>
    </vt:vector>
  </TitlesOfParts>
  <Company>Kent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Vision and Purpose</dc:title>
  <dc:creator>benboerkoel</dc:creator>
  <cp:lastModifiedBy>brindley</cp:lastModifiedBy>
  <cp:revision>71</cp:revision>
  <dcterms:created xsi:type="dcterms:W3CDTF">2011-10-11T15:35:39Z</dcterms:created>
  <dcterms:modified xsi:type="dcterms:W3CDTF">2012-05-23T18:59:59Z</dcterms:modified>
</cp:coreProperties>
</file>